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43" r:id="rId1"/>
  </p:sldMasterIdLst>
  <p:notesMasterIdLst>
    <p:notesMasterId r:id="rId8"/>
  </p:notesMasterIdLst>
  <p:handoutMasterIdLst>
    <p:handoutMasterId r:id="rId9"/>
  </p:handoutMasterIdLst>
  <p:sldIdLst>
    <p:sldId id="603" r:id="rId2"/>
    <p:sldId id="430" r:id="rId3"/>
    <p:sldId id="631" r:id="rId4"/>
    <p:sldId id="632" r:id="rId5"/>
    <p:sldId id="633" r:id="rId6"/>
    <p:sldId id="629" r:id="rId7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 Rijniersce" initials="BR" lastIdx="1" clrIdx="0">
    <p:extLst/>
  </p:cmAuthor>
  <p:cmAuthor id="2" name="Ge-an Rijniersce" initials="GR" lastIdx="15" clrIdx="1">
    <p:extLst/>
  </p:cmAuthor>
  <p:cmAuthor id="3" name="rijnigea" initials="GR" lastIdx="61" clrIdx="2">
    <p:extLst/>
  </p:cmAuthor>
  <p:cmAuthor id="4" name="Errol Bosman" initials="EB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3C7E9"/>
    <a:srgbClr val="FFFFE5"/>
    <a:srgbClr val="1F497D"/>
    <a:srgbClr val="4F81BD"/>
    <a:srgbClr val="111BA1"/>
    <a:srgbClr val="FC1E18"/>
    <a:srgbClr val="0080B1"/>
    <a:srgbClr val="B9AB00"/>
    <a:srgbClr val="BD0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0" autoAdjust="0"/>
    <p:restoredTop sz="94660"/>
  </p:normalViewPr>
  <p:slideViewPr>
    <p:cSldViewPr>
      <p:cViewPr varScale="1">
        <p:scale>
          <a:sx n="115" d="100"/>
          <a:sy n="115" d="100"/>
        </p:scale>
        <p:origin x="1518" y="114"/>
      </p:cViewPr>
      <p:guideLst>
        <p:guide orient="horz" pos="1104"/>
        <p:guide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394" y="-684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9852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87851"/>
            <a:ext cx="5140325" cy="415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Cliquez pour modifier les styles de texte du masque</a:t>
            </a:r>
          </a:p>
          <a:p>
            <a:pPr lvl="1"/>
            <a:r>
              <a:rPr lang="en-US" altLang="fr-FR" noProof="0"/>
              <a:t>Second niveau</a:t>
            </a:r>
          </a:p>
          <a:p>
            <a:pPr lvl="2"/>
            <a:r>
              <a:rPr lang="en-US" altLang="fr-FR" noProof="0"/>
              <a:t>Troisième niveau</a:t>
            </a:r>
          </a:p>
          <a:p>
            <a:pPr lvl="3"/>
            <a:r>
              <a:rPr lang="en-US" altLang="fr-FR" noProof="0"/>
              <a:t>Quatrième niveau</a:t>
            </a:r>
          </a:p>
          <a:p>
            <a:pPr lvl="4"/>
            <a:r>
              <a:rPr lang="en-US" altLang="fr-FR" noProof="0"/>
              <a:t>Cinquième niveau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8500"/>
            <a:ext cx="4664075" cy="3497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6097337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415159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30196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17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4420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75754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5655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864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  <p:sp>
        <p:nvSpPr>
          <p:cNvPr id="17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76646"/>
            <a:ext cx="7975220" cy="4049834"/>
          </a:xfrm>
        </p:spPr>
        <p:txBody>
          <a:bodyPr/>
          <a:lstStyle>
            <a:lvl1pPr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527182"/>
            <a:ext cx="8229600" cy="1063873"/>
          </a:xfrm>
        </p:spPr>
        <p:txBody>
          <a:bodyPr/>
          <a:lstStyle>
            <a:lvl1pPr algn="l"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658220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46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52600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14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696200" y="6313488"/>
            <a:ext cx="955675" cy="295275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Jan 2018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37300"/>
            <a:ext cx="5094288" cy="271463"/>
          </a:xfrm>
          <a:prstGeom prst="rect">
            <a:avLst/>
          </a:prstGeom>
        </p:spPr>
        <p:txBody>
          <a:bodyPr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/>
              <a:t>2018 amendments to the rca rules of racing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342216"/>
            <a:ext cx="1797397" cy="284163"/>
          </a:xfrm>
          <a:prstGeom prst="rect">
            <a:avLst/>
          </a:prstGeom>
        </p:spPr>
        <p:txBody>
          <a:bodyPr lIns="0" tIns="0" bIns="0" rtlCol="0"/>
          <a:lstStyle>
            <a:lvl1pPr algn="l">
              <a:defRPr sz="1200" cap="all" smtClean="0">
                <a:solidFill>
                  <a:srgbClr val="1F497D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D243080A-9C96-364C-A8A4-6B1621109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3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4" r:id="rId1"/>
    <p:sldLayoutId id="2147484545" r:id="rId2"/>
    <p:sldLayoutId id="2147484546" r:id="rId3"/>
    <p:sldLayoutId id="2147484547" r:id="rId4"/>
    <p:sldLayoutId id="2147484549" r:id="rId5"/>
    <p:sldLayoutId id="2147484550" r:id="rId6"/>
    <p:sldLayoutId id="2147484552" r:id="rId7"/>
    <p:sldLayoutId id="2147484553" r:id="rId8"/>
    <p:sldLayoutId id="2147484554" r:id="rId9"/>
  </p:sldLayoutIdLst>
  <p:transition spd="med">
    <p:fad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1F497D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600200"/>
            <a:ext cx="8784976" cy="604664"/>
          </a:xfrm>
        </p:spPr>
        <p:txBody>
          <a:bodyPr>
            <a:noAutofit/>
          </a:bodyPr>
          <a:lstStyle/>
          <a:p>
            <a:r>
              <a:rPr lang="en-US" sz="3800" dirty="0">
                <a:latin typeface="Arial Black" panose="020B0A04020102020204" pitchFamily="34" charset="0"/>
              </a:rPr>
              <a:t>2018 Umpire Seminar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852936"/>
            <a:ext cx="8640960" cy="1944216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 Black" panose="020B0A04020102020204" pitchFamily="34" charset="0"/>
              </a:rPr>
              <a:t>Awards and Recognition</a:t>
            </a:r>
          </a:p>
          <a:p>
            <a:pPr algn="l"/>
            <a:r>
              <a:rPr lang="en-US" dirty="0">
                <a:solidFill>
                  <a:srgbClr val="1F497D"/>
                </a:solidFill>
              </a:rPr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517232"/>
            <a:ext cx="1119720" cy="11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59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908720"/>
            <a:ext cx="8001000" cy="1080120"/>
          </a:xfrm>
        </p:spPr>
        <p:txBody>
          <a:bodyPr/>
          <a:lstStyle/>
          <a:p>
            <a:pPr algn="l"/>
            <a:r>
              <a:rPr lang="en-US" sz="3200" dirty="0"/>
              <a:t>Recognition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611560" y="2348880"/>
            <a:ext cx="8532440" cy="39797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Those who have taken on a new position: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Debbie Sage</a:t>
            </a:r>
          </a:p>
          <a:p>
            <a:pPr lvl="4">
              <a:defRPr/>
            </a:pPr>
            <a:r>
              <a:rPr lang="en-US" dirty="0"/>
              <a:t>Umpire Clinician </a:t>
            </a:r>
          </a:p>
          <a:p>
            <a:pPr lvl="4">
              <a:defRPr/>
            </a:pPr>
            <a:r>
              <a:rPr lang="en-US" dirty="0"/>
              <a:t>Member, RCA Umpire Committee </a:t>
            </a:r>
          </a:p>
          <a:p>
            <a:pPr lvl="4">
              <a:defRPr/>
            </a:pPr>
            <a:r>
              <a:rPr lang="en-US" dirty="0"/>
              <a:t>FISA Umpire</a:t>
            </a:r>
          </a:p>
          <a:p>
            <a:pPr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Ge-An Rijniersce </a:t>
            </a:r>
          </a:p>
          <a:p>
            <a:pPr lvl="4">
              <a:defRPr/>
            </a:pPr>
            <a:r>
              <a:rPr lang="en-US" dirty="0"/>
              <a:t>Member RCA Umpire Education Committee</a:t>
            </a:r>
          </a:p>
          <a:p>
            <a:pPr lvl="4">
              <a:defRPr/>
            </a:pPr>
            <a:r>
              <a:rPr lang="en-US" dirty="0"/>
              <a:t>Member RBC Umpire Committee</a:t>
            </a:r>
          </a:p>
          <a:p>
            <a:pPr lvl="4">
              <a:defRPr/>
            </a:pPr>
            <a:r>
              <a:rPr lang="en-US" dirty="0"/>
              <a:t>FISA Umpire</a:t>
            </a:r>
          </a:p>
          <a:p>
            <a:pPr marL="1234440" lvl="4" indent="0">
              <a:buNone/>
              <a:defRPr/>
            </a:pPr>
            <a:endParaRPr lang="en-US" dirty="0"/>
          </a:p>
          <a:p>
            <a:pPr marL="627063" lvl="2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CA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EA32C9-6614-4713-BBDF-3EF3668604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6655" y="2348880"/>
            <a:ext cx="7975220" cy="3777600"/>
          </a:xfrm>
        </p:spPr>
        <p:txBody>
          <a:bodyPr/>
          <a:lstStyle/>
          <a:p>
            <a:r>
              <a:rPr lang="en-US" dirty="0"/>
              <a:t>Those who put in an amazing number of days:</a:t>
            </a:r>
          </a:p>
          <a:p>
            <a:pPr lvl="4"/>
            <a:r>
              <a:rPr lang="en-US" dirty="0"/>
              <a:t>Gordon Sund (29days)</a:t>
            </a:r>
          </a:p>
          <a:p>
            <a:pPr lvl="4"/>
            <a:r>
              <a:rPr lang="en-US" dirty="0"/>
              <a:t>Chris Frappell (23 days)</a:t>
            </a:r>
          </a:p>
          <a:p>
            <a:pPr lvl="4"/>
            <a:r>
              <a:rPr lang="en-US" dirty="0"/>
              <a:t>Bob Mackie (22 days)</a:t>
            </a:r>
          </a:p>
          <a:p>
            <a:pPr lvl="4"/>
            <a:r>
              <a:rPr lang="en-US" dirty="0"/>
              <a:t>Jane Sorensen (17 days)</a:t>
            </a:r>
          </a:p>
          <a:p>
            <a:pPr lvl="4"/>
            <a:r>
              <a:rPr lang="en-US" dirty="0"/>
              <a:t>Larry Jacobs (17 days)</a:t>
            </a:r>
          </a:p>
          <a:p>
            <a:pPr lvl="4"/>
            <a:r>
              <a:rPr lang="en-US" dirty="0"/>
              <a:t>Wayne vanOsterhout (17 days)</a:t>
            </a:r>
          </a:p>
          <a:p>
            <a:pPr lvl="4"/>
            <a:r>
              <a:rPr lang="en-US" dirty="0"/>
              <a:t>Ge-An Rijniersce (16 days)</a:t>
            </a:r>
          </a:p>
          <a:p>
            <a:pPr lvl="4"/>
            <a:r>
              <a:rPr lang="en-US" dirty="0"/>
              <a:t>Bill Myra (16 days)</a:t>
            </a:r>
          </a:p>
          <a:p>
            <a:pPr lvl="4"/>
            <a:r>
              <a:rPr lang="en-US" dirty="0"/>
              <a:t>Glenn Robb (16 days)</a:t>
            </a:r>
          </a:p>
          <a:p>
            <a:pPr lvl="4"/>
            <a:r>
              <a:rPr lang="en-US" dirty="0"/>
              <a:t>Peter Sage (15 days)</a:t>
            </a:r>
          </a:p>
          <a:p>
            <a:pPr lvl="4"/>
            <a:r>
              <a:rPr lang="en-US" dirty="0"/>
              <a:t>Brian Williams (15 days)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450648-C20B-4023-8E6D-D6C7E1907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/>
          <a:lstStyle/>
          <a:p>
            <a:r>
              <a:rPr lang="en-US" dirty="0"/>
              <a:t>Recognition</a:t>
            </a:r>
          </a:p>
        </p:txBody>
      </p:sp>
    </p:spTree>
    <p:extLst>
      <p:ext uri="{BB962C8B-B14F-4D97-AF65-F5344CB8AC3E}">
        <p14:creationId xmlns:p14="http://schemas.microsoft.com/office/powerpoint/2010/main" val="75904923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8FE408-B4B1-4089-B417-460FB8AE43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6655" y="2636912"/>
            <a:ext cx="7975220" cy="3489568"/>
          </a:xfrm>
        </p:spPr>
        <p:txBody>
          <a:bodyPr/>
          <a:lstStyle/>
          <a:p>
            <a:r>
              <a:rPr lang="en-US" dirty="0"/>
              <a:t>Those working on the next Level: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6"/>
            <a:r>
              <a:rPr lang="en-US" sz="2000" dirty="0"/>
              <a:t>Bill Myra</a:t>
            </a:r>
          </a:p>
          <a:p>
            <a:pPr lvl="6"/>
            <a:r>
              <a:rPr lang="en-US" sz="2000" dirty="0"/>
              <a:t>Larry Jacobs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2514AC-4356-44C3-B91E-FE56825C1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23910"/>
          </a:xfrm>
        </p:spPr>
        <p:txBody>
          <a:bodyPr/>
          <a:lstStyle/>
          <a:p>
            <a:r>
              <a:rPr lang="en-US" dirty="0"/>
              <a:t>Recognition:</a:t>
            </a:r>
          </a:p>
        </p:txBody>
      </p:sp>
    </p:spTree>
    <p:extLst>
      <p:ext uri="{BB962C8B-B14F-4D97-AF65-F5344CB8AC3E}">
        <p14:creationId xmlns:p14="http://schemas.microsoft.com/office/powerpoint/2010/main" val="7778889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81942D-EF78-4F2A-85AD-0700530A83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And, above all, those who get their License today!</a:t>
            </a:r>
          </a:p>
          <a:p>
            <a:endParaRPr lang="en-US" dirty="0"/>
          </a:p>
          <a:p>
            <a:pPr marL="1234440" lvl="4" indent="0">
              <a:buNone/>
            </a:pPr>
            <a:endParaRPr lang="en-US" sz="2000" dirty="0"/>
          </a:p>
          <a:p>
            <a:pPr lvl="3"/>
            <a:r>
              <a:rPr lang="en-US" sz="2200" dirty="0"/>
              <a:t> Roberto Dosil</a:t>
            </a:r>
          </a:p>
          <a:p>
            <a:pPr lvl="4"/>
            <a:r>
              <a:rPr lang="en-US" sz="2200" dirty="0"/>
              <a:t>Brooklea Graham</a:t>
            </a:r>
          </a:p>
          <a:p>
            <a:pPr lvl="5"/>
            <a:r>
              <a:rPr lang="en-US" sz="2000" dirty="0"/>
              <a:t>John Heron</a:t>
            </a:r>
          </a:p>
          <a:p>
            <a:pPr lvl="6"/>
            <a:r>
              <a:rPr lang="en-US" sz="2000" dirty="0"/>
              <a:t>David Marcovitz</a:t>
            </a:r>
          </a:p>
          <a:p>
            <a:pPr lvl="7"/>
            <a:r>
              <a:rPr lang="en-US" sz="2000" dirty="0"/>
              <a:t>Dan Roy</a:t>
            </a:r>
          </a:p>
          <a:p>
            <a:pPr lvl="8"/>
            <a:r>
              <a:rPr lang="en-US" sz="2000" dirty="0"/>
              <a:t>Jane Wrinch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F89740-D549-4DCE-9D5D-3C27CD3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/>
              <a:t>Recognition</a:t>
            </a:r>
          </a:p>
        </p:txBody>
      </p:sp>
    </p:spTree>
    <p:extLst>
      <p:ext uri="{BB962C8B-B14F-4D97-AF65-F5344CB8AC3E}">
        <p14:creationId xmlns:p14="http://schemas.microsoft.com/office/powerpoint/2010/main" val="295930396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84784"/>
          </a:xfrm>
        </p:spPr>
        <p:txBody>
          <a:bodyPr>
            <a:normAutofit/>
          </a:bodyPr>
          <a:lstStyle/>
          <a:p>
            <a:r>
              <a:rPr lang="en-US" sz="5400" dirty="0"/>
              <a:t>THANK YOU !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517232"/>
            <a:ext cx="1119720" cy="111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59677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BC Wa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BC Wave" id="{BD96BB09-8B1C-4219-B33E-ED385A1CED17}" vid="{9F5C1B50-3873-4E85-829B-C2DB6D108241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Amerdefault</Template>
  <TotalTime>32763</TotalTime>
  <Pages>18</Pages>
  <Words>158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 Black</vt:lpstr>
      <vt:lpstr>Calibri</vt:lpstr>
      <vt:lpstr>Candara</vt:lpstr>
      <vt:lpstr>Symbol</vt:lpstr>
      <vt:lpstr>Times</vt:lpstr>
      <vt:lpstr>Times New Roman</vt:lpstr>
      <vt:lpstr>RBC Wave</vt:lpstr>
      <vt:lpstr>2018 Umpire Seminar</vt:lpstr>
      <vt:lpstr>Recognition</vt:lpstr>
      <vt:lpstr>Recognition</vt:lpstr>
      <vt:lpstr>Recognition:</vt:lpstr>
      <vt:lpstr>Recognition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Cossette Communication</dc:title>
  <dc:creator>Martin Dallaire</dc:creator>
  <cp:lastModifiedBy>Malcolm Fletcher</cp:lastModifiedBy>
  <cp:revision>1088</cp:revision>
  <cp:lastPrinted>2017-12-19T21:27:35Z</cp:lastPrinted>
  <dcterms:created xsi:type="dcterms:W3CDTF">1999-12-15T09:09:51Z</dcterms:created>
  <dcterms:modified xsi:type="dcterms:W3CDTF">2018-01-19T19:44:25Z</dcterms:modified>
</cp:coreProperties>
</file>